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602700" cy="16459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20E"/>
    <a:srgbClr val="33CC33"/>
    <a:srgbClr val="FFAD14"/>
    <a:srgbClr val="003399"/>
    <a:srgbClr val="B2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92" autoAdjust="0"/>
  </p:normalViewPr>
  <p:slideViewPr>
    <p:cSldViewPr>
      <p:cViewPr>
        <p:scale>
          <a:sx n="66" d="100"/>
          <a:sy n="66" d="100"/>
        </p:scale>
        <p:origin x="-88" y="1472"/>
      </p:cViewPr>
      <p:guideLst>
        <p:guide orient="horz" pos="5184"/>
        <p:guide pos="6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6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4E79AA-9980-5845-83C7-09836B9B6D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779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85800"/>
            <a:ext cx="4502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1A3701-D96B-B44F-AF43-AD9E0FEA9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80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宋体" charset="0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宋体" charset="0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宋体" charset="0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宋体" charset="0"/>
        <a:cs typeface="宋体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Divide the data to be processed into blocks </a:t>
            </a:r>
          </a:p>
          <a:p>
            <a:pPr>
              <a:defRPr/>
            </a:pPr>
            <a:endParaRPr lang="en-US" altLang="zh-CN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Replicate the blocks and distribute them among processors such that</a:t>
            </a:r>
          </a:p>
          <a:p>
            <a:pPr>
              <a:defRPr/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   any two data blocks share only 1 data block.</a:t>
            </a:r>
          </a:p>
          <a:p>
            <a:pPr>
              <a:defRPr/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        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The data-loss will be minimum in presence of multiple failures.</a:t>
            </a: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Each processor has two types of data:</a:t>
            </a:r>
          </a:p>
          <a:p>
            <a:pPr>
              <a:defRPr/>
            </a:pPr>
            <a:r>
              <a:rPr lang="en-US" altLang="zh-CN" dirty="0" smtClean="0">
                <a:latin typeface="Times New Roman" charset="0"/>
                <a:cs typeface="Times New Roman" charset="0"/>
              </a:rPr>
              <a:t>       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b="1" dirty="0" smtClean="0">
                <a:latin typeface="Times New Roman" charset="0"/>
                <a:cs typeface="Times New Roman" charset="0"/>
              </a:rPr>
              <a:t>Primary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that is processed by the processor </a:t>
            </a:r>
          </a:p>
          <a:p>
            <a:pPr>
              <a:defRPr/>
            </a:pPr>
            <a:r>
              <a:rPr lang="en-US" altLang="zh-CN" b="1" dirty="0" smtClean="0">
                <a:latin typeface="Times New Roman" charset="0"/>
                <a:cs typeface="Times New Roman" charset="0"/>
              </a:rPr>
              <a:t>       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b="1" dirty="0" smtClean="0">
                <a:latin typeface="Times New Roman" charset="0"/>
                <a:cs typeface="Times New Roman" charset="0"/>
              </a:rPr>
              <a:t>Replica</a:t>
            </a:r>
            <a:r>
              <a:rPr lang="en-US" altLang="zh-CN" dirty="0" smtClean="0">
                <a:latin typeface="Times New Roman" charset="0"/>
                <a:cs typeface="Times New Roman" charset="0"/>
              </a:rPr>
              <a:t> that can be used in presence of failures. 	</a:t>
            </a: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050" b="1" dirty="0" smtClean="0">
                <a:latin typeface="Times New Roman" charset="0"/>
                <a:cs typeface="Times New Roman" charset="0"/>
              </a:rPr>
              <a:t>Summarization</a:t>
            </a:r>
            <a:endParaRPr lang="en-US" altLang="zh-CN" sz="1000" b="1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8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800" dirty="0" smtClean="0">
                <a:latin typeface="Times New Roman" charset="0"/>
                <a:cs typeface="Times New Roman" charset="0"/>
              </a:rPr>
              <a:t>◆ 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After processing one block, a </a:t>
            </a:r>
            <a:r>
              <a:rPr lang="en-US" altLang="zh-CN" sz="1000" b="1" i="1" dirty="0" smtClean="0">
                <a:latin typeface="Times New Roman" charset="0"/>
                <a:cs typeface="Times New Roman" charset="0"/>
              </a:rPr>
              <a:t>summary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 is generated for that block </a:t>
            </a:r>
          </a:p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    and sent to the master node.</a:t>
            </a:r>
          </a:p>
          <a:p>
            <a:pPr>
              <a:defRPr/>
            </a:pPr>
            <a:endParaRPr lang="en-US" altLang="zh-CN" sz="8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8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 Once master node gets a summary, it sends the summary to the nodes </a:t>
            </a:r>
          </a:p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    that store the data block as replica.</a:t>
            </a:r>
          </a:p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     </a:t>
            </a:r>
            <a:r>
              <a:rPr lang="en-US" altLang="zh-CN" sz="8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 In case of failure of master node, these summaries can be used.</a:t>
            </a:r>
          </a:p>
          <a:p>
            <a:pPr>
              <a:defRPr/>
            </a:pPr>
            <a:endParaRPr lang="en-US" altLang="zh-CN" sz="8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800" dirty="0" smtClean="0">
                <a:latin typeface="Times New Roman" charset="0"/>
                <a:cs typeface="Times New Roman" charset="0"/>
              </a:rPr>
              <a:t>◆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 Once master node collects all the summaries and generates the result.</a:t>
            </a: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000" b="1" dirty="0" smtClean="0">
                <a:latin typeface="Times New Roman"/>
                <a:cs typeface="Times New Roman"/>
              </a:rPr>
              <a:t>- Summarization</a:t>
            </a:r>
          </a:p>
          <a:p>
            <a:pPr>
              <a:defRPr/>
            </a:pPr>
            <a:endParaRPr lang="en-US" altLang="zh-CN" sz="1000" b="1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After processing one block, a </a:t>
            </a:r>
            <a:r>
              <a:rPr lang="en-US" altLang="zh-CN" sz="1000" b="1" i="1" dirty="0" smtClean="0">
                <a:latin typeface="Times New Roman" charset="0"/>
                <a:cs typeface="Times New Roman" charset="0"/>
              </a:rPr>
              <a:t>summary</a:t>
            </a:r>
            <a:r>
              <a:rPr lang="en-US" altLang="zh-CN" sz="1000" dirty="0" smtClean="0">
                <a:latin typeface="Times New Roman" charset="0"/>
                <a:cs typeface="Times New Roman" charset="0"/>
              </a:rPr>
              <a:t> is generated for that block and sent to the master node.</a:t>
            </a:r>
          </a:p>
          <a:p>
            <a:pPr>
              <a:defRPr/>
            </a:pPr>
            <a:r>
              <a:rPr lang="en-US" altLang="zh-CN" sz="1000" dirty="0" smtClean="0">
                <a:latin typeface="Times New Roman" charset="0"/>
                <a:cs typeface="Times New Roman" charset="0"/>
              </a:rPr>
              <a:t>	</a:t>
            </a:r>
            <a:r>
              <a:rPr lang="en-US" altLang="zh-CN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No need to re-process the blocks if a summary is already sent before the failure.</a:t>
            </a: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1000" dirty="0" smtClean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altLang="zh-CN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38275" y="2925763"/>
            <a:ext cx="18726150" cy="2195512"/>
          </a:xfrm>
          <a:custGeom>
            <a:avLst/>
            <a:gdLst>
              <a:gd name="T0" fmla="*/ 0 w 1000"/>
              <a:gd name="T1" fmla="*/ 2195512 h 1000"/>
              <a:gd name="T2" fmla="*/ 0 w 1000"/>
              <a:gd name="T3" fmla="*/ 0 h 1000"/>
              <a:gd name="T4" fmla="*/ 1872615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81538" y="9509125"/>
            <a:ext cx="153828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0"/>
            <a:ext cx="21602700" cy="16459200"/>
          </a:xfrm>
          <a:prstGeom prst="rect">
            <a:avLst/>
          </a:prstGeom>
          <a:noFill/>
          <a:ln w="3175">
            <a:solidFill>
              <a:srgbClr val="B2B3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3657600"/>
            <a:ext cx="18011775" cy="4206875"/>
          </a:xfrm>
        </p:spPr>
        <p:txBody>
          <a:bodyPr/>
          <a:lstStyle>
            <a:lvl1pPr>
              <a:defRPr sz="15400"/>
            </a:lvl1pPr>
          </a:lstStyle>
          <a:p>
            <a:pPr lvl="0"/>
            <a:r>
              <a:rPr lang="en-US" altLang="zh-CN" noProof="0" smtClean="0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1538" y="9509125"/>
            <a:ext cx="15482887" cy="4206875"/>
          </a:xfrm>
        </p:spPr>
        <p:txBody>
          <a:bodyPr/>
          <a:lstStyle>
            <a:lvl1pPr marL="0" indent="0">
              <a:buFont typeface="Wingdings" charset="0"/>
              <a:buNone/>
              <a:defRPr sz="8600"/>
            </a:lvl1pPr>
          </a:lstStyle>
          <a:p>
            <a:pPr lvl="0"/>
            <a:r>
              <a:rPr lang="en-US" altLang="zh-CN" noProof="0" smtClean="0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83C90-17CA-E749-A699-AAC9CE2CF422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1875" y="14984413"/>
            <a:ext cx="6838950" cy="10969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4367F-2FC1-114B-90FA-3547193986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85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0F56-49BF-6B41-9A90-590BA846BB79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7E724-429E-0644-B8C0-CFE01597BC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444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62275" y="666750"/>
            <a:ext cx="4859338" cy="14047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088" y="666750"/>
            <a:ext cx="14428787" cy="14047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BAE7-8089-FA44-9666-16A4011505FC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06D8-94A5-1F48-8046-DB15537157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283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1F00-7A2F-CB4D-A91B-D8B5B57B6E61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C504-C9D1-A944-9808-943E821813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728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563" y="10575925"/>
            <a:ext cx="18362612" cy="32702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563" y="6975475"/>
            <a:ext cx="18362612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21A1-D808-4944-BE09-B3C441F9D2D5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6474-05DE-0140-9D9F-B0F81DA459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778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088" y="3840163"/>
            <a:ext cx="9644062" cy="1087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7550" y="3840163"/>
            <a:ext cx="9644063" cy="1087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959F-2AF8-F846-927E-3DD68DBA86DF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AE60-5F62-0241-A83D-8BB7B12A39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515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658813"/>
            <a:ext cx="194437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0" y="3684588"/>
            <a:ext cx="9545638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500" y="5219700"/>
            <a:ext cx="9545638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4388" y="3684588"/>
            <a:ext cx="9548812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4388" y="5219700"/>
            <a:ext cx="9548812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0F77F-1ABF-164E-B844-F3F783F77B97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5968-A920-194B-8034-06F3BF6A0D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5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51F3-9255-5542-843F-DE4C7AAA97AE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577C-6BBB-7346-9ADC-6729F05E57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027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4923-02BB-8F48-8EE1-8C58A61ACACC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0DFD-0E2F-194D-A213-93E16889C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728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655638"/>
            <a:ext cx="7107238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500" y="655638"/>
            <a:ext cx="1207770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500" y="3444875"/>
            <a:ext cx="7107238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68C7-AAA3-E540-B485-D949D02FD85D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8DD3-F635-894B-BDBD-7DAC9D396E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768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863" y="11522075"/>
            <a:ext cx="12961937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3863" y="1470025"/>
            <a:ext cx="12961937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863" y="12880975"/>
            <a:ext cx="12961937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1C9F-0EA9-F849-89EE-3405E471556E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5541-7C2E-9640-8CBB-4E45DAB64E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21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1088" y="666750"/>
            <a:ext cx="1944052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1088" y="3840163"/>
            <a:ext cx="19440525" cy="1087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2156" tIns="141078" rIns="282156" bIns="141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单击此处编辑母版文本样式</a:t>
            </a:r>
          </a:p>
          <a:p>
            <a:pPr lvl="1"/>
            <a:r>
              <a:rPr lang="en-US" altLang="zh-CN"/>
              <a:t>第二级</a:t>
            </a:r>
          </a:p>
          <a:p>
            <a:pPr lvl="2"/>
            <a:r>
              <a:rPr lang="en-US" altLang="zh-CN"/>
              <a:t>第三级</a:t>
            </a:r>
          </a:p>
          <a:p>
            <a:pPr lvl="3"/>
            <a:r>
              <a:rPr lang="en-US" altLang="zh-CN"/>
              <a:t>第四级</a:t>
            </a:r>
          </a:p>
          <a:p>
            <a:pPr lvl="4"/>
            <a:r>
              <a:rPr lang="en-US" altLang="zh-CN"/>
              <a:t>第五级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1088" y="14984413"/>
            <a:ext cx="50387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2156" tIns="141078" rIns="282156" bIns="141078" numCol="1" anchor="b" anchorCtr="0" compatLnSpc="1">
            <a:prstTxWarp prst="textNoShape">
              <a:avLst/>
            </a:prstTxWarp>
          </a:bodyPr>
          <a:lstStyle>
            <a:lvl1pPr defTabSz="2820988">
              <a:defRPr sz="3700" smtClean="0">
                <a:latin typeface="+mj-lt"/>
              </a:defRPr>
            </a:lvl1pPr>
          </a:lstStyle>
          <a:p>
            <a:pPr>
              <a:defRPr/>
            </a:pPr>
            <a:fld id="{57E7450B-E9FB-E741-963F-49C3A9972E55}" type="datetime1">
              <a:rPr lang="zh-CN" altLang="en-US"/>
              <a:pPr>
                <a:defRPr/>
              </a:pPr>
              <a:t>6/3/12</a:t>
            </a:fld>
            <a:endParaRPr lang="en-US" altLang="zh-CN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81875" y="14995525"/>
            <a:ext cx="6838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2156" tIns="141078" rIns="282156" bIns="141078" numCol="1" anchor="b" anchorCtr="0" compatLnSpc="1">
            <a:prstTxWarp prst="textNoShape">
              <a:avLst/>
            </a:prstTxWarp>
          </a:bodyPr>
          <a:lstStyle>
            <a:lvl1pPr algn="ctr" defTabSz="2820988">
              <a:defRPr sz="3700" smtClean="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82888" y="14984413"/>
            <a:ext cx="50387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2156" tIns="141078" rIns="282156" bIns="141078" numCol="1" anchor="b" anchorCtr="0" compatLnSpc="1">
            <a:prstTxWarp prst="textNoShape">
              <a:avLst/>
            </a:prstTxWarp>
          </a:bodyPr>
          <a:lstStyle>
            <a:lvl1pPr algn="r" defTabSz="2820988">
              <a:defRPr sz="3700" smtClean="0">
                <a:latin typeface="+mj-lt"/>
              </a:defRPr>
            </a:lvl1pPr>
          </a:lstStyle>
          <a:p>
            <a:pPr>
              <a:defRPr/>
            </a:pPr>
            <a:fld id="{6F812965-C829-8443-ABB7-61032FAC9A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900113" y="549275"/>
            <a:ext cx="19442112" cy="1462088"/>
          </a:xfrm>
          <a:custGeom>
            <a:avLst/>
            <a:gdLst>
              <a:gd name="T0" fmla="*/ 0 w 1000"/>
              <a:gd name="T1" fmla="*/ 1462088 h 1000"/>
              <a:gd name="T2" fmla="*/ 0 w 1000"/>
              <a:gd name="T3" fmla="*/ 0 h 1000"/>
              <a:gd name="T4" fmla="*/ 19442112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081088" y="14812963"/>
            <a:ext cx="194405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Rectangle 6"/>
          <p:cNvSpPr>
            <a:spLocks noChangeArrowheads="1"/>
          </p:cNvSpPr>
          <p:nvPr userDrawn="1"/>
        </p:nvSpPr>
        <p:spPr bwMode="auto">
          <a:xfrm>
            <a:off x="0" y="0"/>
            <a:ext cx="21602700" cy="16459200"/>
          </a:xfrm>
          <a:prstGeom prst="rect">
            <a:avLst/>
          </a:prstGeom>
          <a:noFill/>
          <a:ln w="3175">
            <a:solidFill>
              <a:srgbClr val="B2B3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820988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+mj-lt"/>
          <a:ea typeface="+mj-ea"/>
          <a:cs typeface="+mj-cs"/>
        </a:defRPr>
      </a:lvl1pPr>
      <a:lvl2pPr algn="l" defTabSz="2820988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2pPr>
      <a:lvl3pPr algn="l" defTabSz="2820988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3pPr>
      <a:lvl4pPr algn="l" defTabSz="2820988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4pPr>
      <a:lvl5pPr algn="l" defTabSz="2820988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5pPr>
      <a:lvl6pPr marL="457200" algn="l" defTabSz="2820988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6pPr>
      <a:lvl7pPr marL="914400" algn="l" defTabSz="2820988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7pPr>
      <a:lvl8pPr marL="1371600" algn="l" defTabSz="2820988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8pPr>
      <a:lvl9pPr marL="1828800" algn="l" defTabSz="2820988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Garamond" charset="0"/>
          <a:ea typeface="宋体" charset="0"/>
          <a:cs typeface="宋体" charset="0"/>
        </a:defRPr>
      </a:lvl9pPr>
    </p:titleStyle>
    <p:bodyStyle>
      <a:lvl1pPr marL="1058863" indent="-1058863" algn="l" defTabSz="2820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9300">
          <a:solidFill>
            <a:schemeClr val="tx1"/>
          </a:solidFill>
          <a:latin typeface="+mn-lt"/>
          <a:ea typeface="+mn-ea"/>
          <a:cs typeface="+mn-cs"/>
        </a:defRPr>
      </a:lvl1pPr>
      <a:lvl2pPr marL="2066925" indent="-1003300" algn="l" defTabSz="2820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000">
          <a:solidFill>
            <a:schemeClr val="tx1"/>
          </a:solidFill>
          <a:latin typeface="+mn-lt"/>
          <a:ea typeface="+mn-ea"/>
          <a:cs typeface="+mn-cs"/>
        </a:defRPr>
      </a:lvl2pPr>
      <a:lvl3pPr marL="3154363" indent="-1082675" algn="l" defTabSz="2820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800">
          <a:solidFill>
            <a:schemeClr val="tx1"/>
          </a:solidFill>
          <a:latin typeface="+mn-lt"/>
          <a:ea typeface="+mn-ea"/>
          <a:cs typeface="+mn-cs"/>
        </a:defRPr>
      </a:lvl3pPr>
      <a:lvl4pPr marL="4133850" indent="-974725" algn="l" defTabSz="2820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6200">
          <a:solidFill>
            <a:schemeClr val="tx1"/>
          </a:solidFill>
          <a:latin typeface="+mn-lt"/>
          <a:ea typeface="+mn-ea"/>
          <a:cs typeface="+mn-cs"/>
        </a:defRPr>
      </a:lvl4pPr>
      <a:lvl5pPr marL="5187950" indent="-1049338" algn="l" defTabSz="2820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200">
          <a:solidFill>
            <a:schemeClr val="tx1"/>
          </a:solidFill>
          <a:latin typeface="+mn-lt"/>
          <a:ea typeface="+mn-ea"/>
          <a:cs typeface="+mn-cs"/>
        </a:defRPr>
      </a:lvl5pPr>
      <a:lvl6pPr marL="5645150" indent="-1049338" algn="l" defTabSz="2820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200">
          <a:solidFill>
            <a:schemeClr val="tx1"/>
          </a:solidFill>
          <a:latin typeface="+mn-lt"/>
          <a:ea typeface="+mn-ea"/>
          <a:cs typeface="+mn-cs"/>
        </a:defRPr>
      </a:lvl6pPr>
      <a:lvl7pPr marL="6102350" indent="-1049338" algn="l" defTabSz="2820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200">
          <a:solidFill>
            <a:schemeClr val="tx1"/>
          </a:solidFill>
          <a:latin typeface="+mn-lt"/>
          <a:ea typeface="+mn-ea"/>
          <a:cs typeface="+mn-cs"/>
        </a:defRPr>
      </a:lvl7pPr>
      <a:lvl8pPr marL="6559550" indent="-1049338" algn="l" defTabSz="2820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200">
          <a:solidFill>
            <a:schemeClr val="tx1"/>
          </a:solidFill>
          <a:latin typeface="+mn-lt"/>
          <a:ea typeface="+mn-ea"/>
          <a:cs typeface="+mn-cs"/>
        </a:defRPr>
      </a:lvl8pPr>
      <a:lvl9pPr marL="7016750" indent="-1049338" algn="l" defTabSz="2820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ChangeArrowheads="1"/>
          </p:cNvSpPr>
          <p:nvPr/>
        </p:nvSpPr>
        <p:spPr bwMode="auto">
          <a:xfrm>
            <a:off x="1123950" y="762000"/>
            <a:ext cx="19277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999" tIns="25000" rIns="49999" bIns="25000">
            <a:spAutoFit/>
          </a:bodyPr>
          <a:lstStyle/>
          <a:p>
            <a:pPr defTabSz="500063" eaLnBrk="0" hangingPunct="0"/>
            <a:r>
              <a:rPr lang="en-US" sz="6600" b="1"/>
              <a:t>Fault Tolerant Parallel Data-Intensive Algorithms</a:t>
            </a:r>
          </a:p>
          <a:p>
            <a:pPr defTabSz="500063" eaLnBrk="0" hangingPunct="0"/>
            <a:r>
              <a:rPr lang="en-US" altLang="zh-CN" sz="3400">
                <a:solidFill>
                  <a:srgbClr val="FFAD14"/>
                </a:solidFill>
                <a:ea typeface="ＭＳ Ｐゴシック" charset="0"/>
                <a:cs typeface="ＭＳ Ｐゴシック" charset="0"/>
              </a:rPr>
              <a:t>Mucahid Kutlu, Gagan Agrawal, Oguz Kurt	(Ohio State University)</a:t>
            </a:r>
          </a:p>
        </p:txBody>
      </p:sp>
      <p:sp>
        <p:nvSpPr>
          <p:cNvPr id="15567" name="Text Box 207"/>
          <p:cNvSpPr txBox="1">
            <a:spLocks noChangeArrowheads="1"/>
          </p:cNvSpPr>
          <p:nvPr/>
        </p:nvSpPr>
        <p:spPr bwMode="auto">
          <a:xfrm>
            <a:off x="1047750" y="3733800"/>
            <a:ext cx="5181600" cy="323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Introduction and Motivation</a:t>
            </a:r>
          </a:p>
          <a:p>
            <a:pPr algn="ctr">
              <a:defRPr/>
            </a:pPr>
            <a:endParaRPr lang="en-US" altLang="zh-CN" sz="2400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The Mean-Time-To-Failure (MTTF) of the sys-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tems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is decreasing with growing number of cores.</a:t>
            </a:r>
          </a:p>
          <a:p>
            <a:pPr>
              <a:defRPr/>
            </a:pPr>
            <a:endParaRPr lang="en-US" altLang="zh-CN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For the future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exascale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systems, it is being argued that check- pointing and recovery time (with current methods) will even exceed the MTTF.</a:t>
            </a:r>
          </a:p>
          <a:p>
            <a:pPr>
              <a:defRPr/>
            </a:pPr>
            <a:endParaRPr lang="en-US" altLang="zh-CN"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Algorithm-based fault-tolerance can be alternative method</a:t>
            </a:r>
          </a:p>
        </p:txBody>
      </p:sp>
      <p:sp>
        <p:nvSpPr>
          <p:cNvPr id="66" name="Text Box 207"/>
          <p:cNvSpPr txBox="1">
            <a:spLocks noChangeArrowheads="1"/>
          </p:cNvSpPr>
          <p:nvPr/>
        </p:nvSpPr>
        <p:spPr bwMode="auto">
          <a:xfrm>
            <a:off x="971550" y="7239000"/>
            <a:ext cx="5257800" cy="323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Our Goal</a:t>
            </a:r>
          </a:p>
          <a:p>
            <a:pPr algn="ctr">
              <a:defRPr/>
            </a:pPr>
            <a:endParaRPr lang="en-US" altLang="zh-CN" sz="1200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We focus on only fail-stop failures. 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We do not use any back up node and continue the process with remaining nodes after the failure.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We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have two main goals for faster recovery: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</a:t>
            </a: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minimize the data loss, since the lost data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             needs to be reread from the storage cluster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minimize re-processing of the lost data</a:t>
            </a:r>
          </a:p>
          <a:p>
            <a:pPr>
              <a:defRPr/>
            </a:pPr>
            <a:endParaRPr lang="en-US" sz="1200" b="1" dirty="0">
              <a:solidFill>
                <a:srgbClr val="006633"/>
              </a:solidFill>
              <a:latin typeface="Times New Roman"/>
              <a:cs typeface="Times New Roman"/>
            </a:endParaRPr>
          </a:p>
        </p:txBody>
      </p:sp>
      <p:sp>
        <p:nvSpPr>
          <p:cNvPr id="67" name="Text Box 207"/>
          <p:cNvSpPr txBox="1">
            <a:spLocks noChangeArrowheads="1"/>
          </p:cNvSpPr>
          <p:nvPr/>
        </p:nvSpPr>
        <p:spPr bwMode="auto">
          <a:xfrm>
            <a:off x="6305550" y="3733800"/>
            <a:ext cx="7239000" cy="6678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Our Approach</a:t>
            </a:r>
          </a:p>
          <a:p>
            <a:pPr algn="ctr">
              <a:defRPr/>
            </a:pPr>
            <a:endParaRPr lang="en-US" altLang="zh-CN" sz="1200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000" b="1" dirty="0" smtClean="0">
                <a:latin typeface="Times New Roman"/>
                <a:cs typeface="Times New Roman"/>
              </a:rPr>
              <a:t>- Intelligent </a:t>
            </a:r>
            <a:r>
              <a:rPr lang="en-US" sz="2000" b="1" dirty="0">
                <a:latin typeface="Times New Roman"/>
                <a:cs typeface="Times New Roman"/>
              </a:rPr>
              <a:t>Replication</a:t>
            </a:r>
          </a:p>
          <a:p>
            <a:pPr marL="171450" indent="-171450">
              <a:buFontTx/>
              <a:buChar char="-"/>
              <a:defRPr/>
            </a:pPr>
            <a:endParaRPr lang="en-US" altLang="zh-CN" sz="1200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Minimum Data Intersection</a:t>
            </a:r>
            <a:r>
              <a:rPr lang="en-US" altLang="zh-CN" dirty="0" smtClean="0">
                <a:latin typeface="Times New Roman"/>
                <a:cs typeface="Times New Roman"/>
              </a:rPr>
              <a:t> by dividing data into blocks and distributing them in different processors.</a:t>
            </a:r>
          </a:p>
          <a:p>
            <a:pPr>
              <a:defRPr/>
            </a:pPr>
            <a:endParaRPr lang="en-US" altLang="zh-CN" sz="1200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Passive Replicas</a:t>
            </a:r>
            <a:r>
              <a:rPr lang="en-US" altLang="zh-CN" sz="2000" dirty="0" smtClean="0">
                <a:latin typeface="Times New Roman" charset="0"/>
                <a:cs typeface="Times New Roman" charset="0"/>
              </a:rPr>
              <a:t> </a:t>
            </a:r>
          </a:p>
          <a:p>
            <a:pPr>
              <a:defRPr/>
            </a:pPr>
            <a:endParaRPr lang="en-US" altLang="zh-CN" sz="20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 smtClean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b="1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2000" b="1" dirty="0" smtClean="0">
                <a:latin typeface="Times New Roman"/>
                <a:cs typeface="Times New Roman"/>
              </a:rPr>
              <a:t>- </a:t>
            </a:r>
            <a:r>
              <a:rPr lang="en-US" altLang="zh-CN" sz="2000" b="1" dirty="0">
                <a:latin typeface="Times New Roman"/>
                <a:cs typeface="Times New Roman"/>
              </a:rPr>
              <a:t>Summarization</a:t>
            </a:r>
          </a:p>
          <a:p>
            <a:pPr>
              <a:defRPr/>
            </a:pPr>
            <a:endParaRPr lang="en-US" altLang="zh-CN" sz="1200" b="1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sz="2000" dirty="0">
                <a:latin typeface="Times New Roman" charset="0"/>
                <a:cs typeface="Times New Roman" charset="0"/>
              </a:rPr>
              <a:t>After processing one block, a </a:t>
            </a:r>
            <a:r>
              <a:rPr lang="en-US" altLang="zh-CN" sz="2000" b="1" i="1" dirty="0">
                <a:latin typeface="Times New Roman" charset="0"/>
                <a:cs typeface="Times New Roman" charset="0"/>
              </a:rPr>
              <a:t>summary</a:t>
            </a:r>
            <a:r>
              <a:rPr lang="en-US" altLang="zh-CN" sz="2000" dirty="0">
                <a:latin typeface="Times New Roman" charset="0"/>
                <a:cs typeface="Times New Roman" charset="0"/>
              </a:rPr>
              <a:t> is generated for that block and sent to the master node.</a:t>
            </a:r>
          </a:p>
          <a:p>
            <a:pPr>
              <a:defRPr/>
            </a:pPr>
            <a:r>
              <a:rPr lang="en-US" altLang="zh-CN" sz="2000" dirty="0">
                <a:latin typeface="Times New Roman" charset="0"/>
                <a:cs typeface="Times New Roman" charset="0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No need to re-process the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blocks that a summary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is already sent before the failure.</a:t>
            </a:r>
            <a:endParaRPr lang="en-US" altLang="zh-CN" sz="20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8743950" y="10820400"/>
            <a:ext cx="1752600" cy="1066800"/>
          </a:xfrm>
          <a:prstGeom prst="rect">
            <a:avLst/>
          </a:prstGeom>
          <a:solidFill>
            <a:srgbClr val="3B8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" rIns="90000" bIns="10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Master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11639550" y="10820400"/>
            <a:ext cx="1219200" cy="914400"/>
          </a:xfrm>
          <a:prstGeom prst="can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File System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838950" y="12268200"/>
            <a:ext cx="1066800" cy="838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" rIns="90000" bIns="1080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5128" name="Rectangle 73"/>
          <p:cNvSpPr>
            <a:spLocks noChangeArrowheads="1"/>
          </p:cNvSpPr>
          <p:nvPr/>
        </p:nvSpPr>
        <p:spPr bwMode="auto">
          <a:xfrm>
            <a:off x="8439150" y="12268200"/>
            <a:ext cx="1066800" cy="838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" rIns="90000" bIns="1080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P2</a:t>
            </a:r>
          </a:p>
        </p:txBody>
      </p:sp>
      <p:sp>
        <p:nvSpPr>
          <p:cNvPr id="5129" name="Rectangle 74"/>
          <p:cNvSpPr>
            <a:spLocks noChangeArrowheads="1"/>
          </p:cNvSpPr>
          <p:nvPr/>
        </p:nvSpPr>
        <p:spPr bwMode="auto">
          <a:xfrm>
            <a:off x="10267950" y="12268200"/>
            <a:ext cx="1066800" cy="838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" rIns="90000" bIns="1080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5130" name="Rectangle 75"/>
          <p:cNvSpPr>
            <a:spLocks noChangeArrowheads="1"/>
          </p:cNvSpPr>
          <p:nvPr/>
        </p:nvSpPr>
        <p:spPr bwMode="auto">
          <a:xfrm>
            <a:off x="11868150" y="12268200"/>
            <a:ext cx="1066800" cy="838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" rIns="90000" bIns="1080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77" name="Text Box 207"/>
          <p:cNvSpPr txBox="1">
            <a:spLocks noChangeArrowheads="1"/>
          </p:cNvSpPr>
          <p:nvPr/>
        </p:nvSpPr>
        <p:spPr bwMode="auto">
          <a:xfrm>
            <a:off x="971550" y="10668000"/>
            <a:ext cx="12344400" cy="387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Recovery Scenario</a:t>
            </a: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P1 and P2 fail at the beginning of the iteration.</a:t>
            </a:r>
          </a:p>
          <a:p>
            <a:pPr>
              <a:defRPr/>
            </a:pPr>
            <a:endParaRPr lang="en-US" altLang="zh-CN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Master node notifies </a:t>
            </a: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- P3 to process  D2 and D3</a:t>
            </a: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- P4 to process D4</a:t>
            </a:r>
          </a:p>
          <a:p>
            <a:pPr>
              <a:defRPr/>
            </a:pPr>
            <a:endParaRPr lang="en-US" altLang="zh-CN" sz="12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Since all D1 blocks are lost, master node reads D1 </a:t>
            </a: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from the file system/storage cluster and notifies P4</a:t>
            </a: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to process it.</a:t>
            </a:r>
          </a:p>
          <a:p>
            <a:pPr>
              <a:defRPr/>
            </a:pPr>
            <a:endParaRPr lang="en-US" altLang="zh-CN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altLang="zh-CN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68389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D1</a:t>
            </a:r>
          </a:p>
        </p:txBody>
      </p:sp>
      <p:sp>
        <p:nvSpPr>
          <p:cNvPr id="5133" name="Rectangle 80"/>
          <p:cNvSpPr>
            <a:spLocks noChangeArrowheads="1"/>
          </p:cNvSpPr>
          <p:nvPr/>
        </p:nvSpPr>
        <p:spPr bwMode="auto">
          <a:xfrm>
            <a:off x="73723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68389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D6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723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D7</a:t>
            </a:r>
          </a:p>
        </p:txBody>
      </p:sp>
      <p:sp>
        <p:nvSpPr>
          <p:cNvPr id="5136" name="Rectangle 83"/>
          <p:cNvSpPr>
            <a:spLocks noChangeArrowheads="1"/>
          </p:cNvSpPr>
          <p:nvPr/>
        </p:nvSpPr>
        <p:spPr bwMode="auto">
          <a:xfrm>
            <a:off x="84391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D3</a:t>
            </a:r>
          </a:p>
        </p:txBody>
      </p:sp>
      <p:sp>
        <p:nvSpPr>
          <p:cNvPr id="5137" name="Rectangle 84"/>
          <p:cNvSpPr>
            <a:spLocks noChangeArrowheads="1"/>
          </p:cNvSpPr>
          <p:nvPr/>
        </p:nvSpPr>
        <p:spPr bwMode="auto">
          <a:xfrm>
            <a:off x="89725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D4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4391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D1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9725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D8</a:t>
            </a:r>
          </a:p>
        </p:txBody>
      </p:sp>
      <p:sp>
        <p:nvSpPr>
          <p:cNvPr id="5140" name="Rectangle 87"/>
          <p:cNvSpPr>
            <a:spLocks noChangeArrowheads="1"/>
          </p:cNvSpPr>
          <p:nvPr/>
        </p:nvSpPr>
        <p:spPr bwMode="auto">
          <a:xfrm>
            <a:off x="102679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D5</a:t>
            </a:r>
          </a:p>
        </p:txBody>
      </p:sp>
      <p:sp>
        <p:nvSpPr>
          <p:cNvPr id="5141" name="Rectangle 88"/>
          <p:cNvSpPr>
            <a:spLocks noChangeArrowheads="1"/>
          </p:cNvSpPr>
          <p:nvPr/>
        </p:nvSpPr>
        <p:spPr bwMode="auto">
          <a:xfrm>
            <a:off x="108013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D6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102679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108013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D3</a:t>
            </a:r>
          </a:p>
        </p:txBody>
      </p:sp>
      <p:sp>
        <p:nvSpPr>
          <p:cNvPr id="5144" name="Rectangle 91"/>
          <p:cNvSpPr>
            <a:spLocks noChangeArrowheads="1"/>
          </p:cNvSpPr>
          <p:nvPr/>
        </p:nvSpPr>
        <p:spPr bwMode="auto">
          <a:xfrm>
            <a:off x="118681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D7</a:t>
            </a:r>
          </a:p>
        </p:txBody>
      </p:sp>
      <p:sp>
        <p:nvSpPr>
          <p:cNvPr id="5145" name="Rectangle 92"/>
          <p:cNvSpPr>
            <a:spLocks noChangeArrowheads="1"/>
          </p:cNvSpPr>
          <p:nvPr/>
        </p:nvSpPr>
        <p:spPr bwMode="auto">
          <a:xfrm>
            <a:off x="12401550" y="13411200"/>
            <a:ext cx="533400" cy="457200"/>
          </a:xfrm>
          <a:prstGeom prst="rect">
            <a:avLst/>
          </a:prstGeom>
          <a:solidFill>
            <a:srgbClr val="B2B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/>
              <a:t>D8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118681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D4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12401550" y="13868400"/>
            <a:ext cx="533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 anchor="ctr"/>
          <a:lstStyle/>
          <a:p>
            <a:pPr algn="ctr">
              <a:defRPr/>
            </a:pPr>
            <a:r>
              <a:rPr lang="en-US" dirty="0"/>
              <a:t>D5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838950" y="12039600"/>
            <a:ext cx="1066800" cy="2514600"/>
          </a:xfrm>
          <a:prstGeom prst="line">
            <a:avLst/>
          </a:prstGeom>
          <a:noFill/>
          <a:ln w="57150" cap="flat" cmpd="sng" algn="ctr">
            <a:solidFill>
              <a:srgbClr val="C8120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6762750" y="12039600"/>
            <a:ext cx="1143000" cy="2514600"/>
          </a:xfrm>
          <a:prstGeom prst="line">
            <a:avLst/>
          </a:prstGeom>
          <a:noFill/>
          <a:ln w="57150" cap="flat" cmpd="sng" algn="ctr">
            <a:solidFill>
              <a:srgbClr val="C8120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>
            <a:off x="8439150" y="12039600"/>
            <a:ext cx="1066800" cy="2514600"/>
          </a:xfrm>
          <a:prstGeom prst="line">
            <a:avLst/>
          </a:prstGeom>
          <a:noFill/>
          <a:ln w="57150" cap="flat" cmpd="sng" algn="ctr">
            <a:solidFill>
              <a:srgbClr val="C8120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8362950" y="12039600"/>
            <a:ext cx="1143000" cy="2514600"/>
          </a:xfrm>
          <a:prstGeom prst="line">
            <a:avLst/>
          </a:prstGeom>
          <a:noFill/>
          <a:ln w="57150" cap="flat" cmpd="sng" algn="ctr">
            <a:solidFill>
              <a:srgbClr val="C8120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52" name="Notched Right Arrow 26"/>
          <p:cNvSpPr>
            <a:spLocks noChangeArrowheads="1"/>
          </p:cNvSpPr>
          <p:nvPr/>
        </p:nvSpPr>
        <p:spPr bwMode="auto">
          <a:xfrm>
            <a:off x="6000750" y="12344400"/>
            <a:ext cx="762000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A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0800" rIns="90000" bIns="10800"/>
          <a:lstStyle/>
          <a:p>
            <a:endParaRPr lang="en-US"/>
          </a:p>
        </p:txBody>
      </p:sp>
      <p:sp>
        <p:nvSpPr>
          <p:cNvPr id="116" name="Text Box 207"/>
          <p:cNvSpPr txBox="1">
            <a:spLocks noChangeArrowheads="1"/>
          </p:cNvSpPr>
          <p:nvPr/>
        </p:nvSpPr>
        <p:spPr bwMode="auto">
          <a:xfrm>
            <a:off x="13620750" y="3733800"/>
            <a:ext cx="5867400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Experimental Setup</a:t>
            </a:r>
          </a:p>
          <a:p>
            <a:pPr algn="ctr">
              <a:defRPr/>
            </a:pPr>
            <a:endParaRPr lang="en-US" altLang="zh-CN" sz="1200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algn="just">
              <a:defRPr/>
            </a:pPr>
            <a:r>
              <a:rPr lang="en-US" altLang="zh-CN" sz="1200" dirty="0"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latin typeface="Times New Roman" charset="0"/>
                <a:cs typeface="Times New Roman" charset="0"/>
              </a:rPr>
              <a:t> Implemented k-means and </a:t>
            </a:r>
            <a:r>
              <a:rPr lang="en-US" altLang="zh-CN" dirty="0" err="1">
                <a:latin typeface="Times New Roman" charset="0"/>
                <a:cs typeface="Times New Roman" charset="0"/>
              </a:rPr>
              <a:t>apriori</a:t>
            </a:r>
            <a:r>
              <a:rPr lang="en-US" altLang="zh-CN" dirty="0">
                <a:latin typeface="Times New Roman" charset="0"/>
                <a:cs typeface="Times New Roman" charset="0"/>
              </a:rPr>
              <a:t> algorithms in C programming language by using MPI library.</a:t>
            </a:r>
          </a:p>
          <a:p>
            <a:pPr algn="just">
              <a:defRPr/>
            </a:pPr>
            <a:r>
              <a:rPr lang="en-US" altLang="zh-CN" sz="1200" dirty="0">
                <a:latin typeface="Times New Roman" charset="0"/>
                <a:cs typeface="Times New Roman" charset="0"/>
              </a:rPr>
              <a:t>◆</a:t>
            </a:r>
            <a:r>
              <a:rPr lang="en-US" altLang="zh-CN" dirty="0">
                <a:latin typeface="Times New Roman" charset="0"/>
                <a:cs typeface="Times New Roman" charset="0"/>
              </a:rPr>
              <a:t> Used </a:t>
            </a:r>
            <a:r>
              <a:rPr lang="en-US" dirty="0">
                <a:latin typeface="Times New Roman"/>
                <a:cs typeface="Times New Roman"/>
              </a:rPr>
              <a:t>2.5 GHz </a:t>
            </a:r>
            <a:r>
              <a:rPr lang="en-US" dirty="0" err="1">
                <a:latin typeface="Times New Roman"/>
                <a:cs typeface="Times New Roman"/>
              </a:rPr>
              <a:t>Opterons</a:t>
            </a:r>
            <a:r>
              <a:rPr lang="en-US" dirty="0">
                <a:latin typeface="Times New Roman"/>
                <a:cs typeface="Times New Roman"/>
              </a:rPr>
              <a:t> processors and 24 GB memory </a:t>
            </a:r>
          </a:p>
          <a:p>
            <a:pPr algn="just">
              <a:defRPr/>
            </a:pPr>
            <a:r>
              <a:rPr lang="en-US" altLang="zh-CN" sz="1200" dirty="0">
                <a:latin typeface="Times New Roman" charset="0"/>
                <a:cs typeface="Times New Roman" charset="0"/>
              </a:rPr>
              <a:t>◆ </a:t>
            </a:r>
            <a:r>
              <a:rPr lang="en-US" altLang="zh-CN" dirty="0">
                <a:latin typeface="Times New Roman" charset="0"/>
                <a:cs typeface="Times New Roman" charset="0"/>
              </a:rPr>
              <a:t>The number of processors is 8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altLang="zh-CN" sz="1200" dirty="0">
                <a:latin typeface="Times New Roman" charset="0"/>
                <a:cs typeface="Times New Roman" charset="0"/>
              </a:rPr>
              <a:t>◆ </a:t>
            </a:r>
            <a:r>
              <a:rPr lang="en-US" altLang="zh-CN" dirty="0">
                <a:latin typeface="Times New Roman"/>
                <a:cs typeface="Times New Roman"/>
              </a:rPr>
              <a:t>In </a:t>
            </a:r>
            <a:r>
              <a:rPr lang="en-US" dirty="0">
                <a:latin typeface="Times New Roman"/>
                <a:cs typeface="Times New Roman"/>
              </a:rPr>
              <a:t>the experiments with </a:t>
            </a:r>
            <a:r>
              <a:rPr lang="en-US" dirty="0" err="1">
                <a:latin typeface="Times New Roman"/>
                <a:cs typeface="Times New Roman"/>
              </a:rPr>
              <a:t>Hadoop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algn="just">
              <a:defRPr/>
            </a:pPr>
            <a:r>
              <a:rPr lang="en-US" dirty="0">
                <a:latin typeface="Times New Roman"/>
                <a:cs typeface="Times New Roman"/>
              </a:rPr>
              <a:t>          </a:t>
            </a:r>
            <a:r>
              <a:rPr lang="en-US" altLang="zh-CN" sz="1200" dirty="0">
                <a:latin typeface="Times New Roman" charset="0"/>
                <a:cs typeface="Times New Roman" charset="0"/>
              </a:rPr>
              <a:t>◆</a:t>
            </a:r>
            <a:r>
              <a:rPr lang="en-US" dirty="0">
                <a:latin typeface="Times New Roman"/>
                <a:cs typeface="Times New Roman"/>
              </a:rPr>
              <a:t>Replication factor(R) : 3</a:t>
            </a:r>
          </a:p>
          <a:p>
            <a:pPr algn="just">
              <a:defRPr/>
            </a:pPr>
            <a:r>
              <a:rPr lang="en-US" dirty="0">
                <a:latin typeface="Times New Roman"/>
                <a:cs typeface="Times New Roman"/>
              </a:rPr>
              <a:t>          </a:t>
            </a:r>
            <a:r>
              <a:rPr lang="en-US" altLang="zh-CN" sz="1200" dirty="0">
                <a:latin typeface="Times New Roman" charset="0"/>
                <a:cs typeface="Times New Roman" charset="0"/>
              </a:rPr>
              <a:t>◆</a:t>
            </a:r>
            <a:r>
              <a:rPr lang="en-US" dirty="0">
                <a:latin typeface="Times New Roman"/>
                <a:cs typeface="Times New Roman"/>
              </a:rPr>
              <a:t>Summarization frequency(S) : 4    </a:t>
            </a:r>
          </a:p>
        </p:txBody>
      </p:sp>
      <p:sp>
        <p:nvSpPr>
          <p:cNvPr id="5154" name="Rectangle 28"/>
          <p:cNvSpPr>
            <a:spLocks noChangeArrowheads="1"/>
          </p:cNvSpPr>
          <p:nvPr/>
        </p:nvSpPr>
        <p:spPr bwMode="auto">
          <a:xfrm>
            <a:off x="14230350" y="70500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Impact of Summary Exchange Frequency</a:t>
            </a:r>
          </a:p>
          <a:p>
            <a:r>
              <a:rPr lang="en-US" b="1"/>
              <a:t> in Apriori: Varying Number of Failures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14306550" y="10820400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Total Execution Time that Changes with </a:t>
            </a:r>
          </a:p>
          <a:p>
            <a:r>
              <a:rPr lang="en-US" b="1"/>
              <a:t>the Number of Failures</a:t>
            </a:r>
            <a:endParaRPr lang="en-US"/>
          </a:p>
        </p:txBody>
      </p:sp>
      <p:pic>
        <p:nvPicPr>
          <p:cNvPr id="5156" name="Picture 154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350" y="11390313"/>
            <a:ext cx="4191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154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550" y="7696200"/>
            <a:ext cx="39258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 Box 207"/>
          <p:cNvSpPr txBox="1">
            <a:spLocks noChangeArrowheads="1"/>
          </p:cNvSpPr>
          <p:nvPr/>
        </p:nvSpPr>
        <p:spPr bwMode="auto">
          <a:xfrm>
            <a:off x="13620750" y="65532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Experimental Results</a:t>
            </a:r>
            <a:endParaRPr lang="en-US" altLang="zh-CN" sz="1200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491" name="Rectangle 15490"/>
          <p:cNvSpPr/>
          <p:nvPr/>
        </p:nvSpPr>
        <p:spPr bwMode="auto">
          <a:xfrm>
            <a:off x="13620750" y="6553200"/>
            <a:ext cx="5867400" cy="800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10800" rIns="90000" bIns="10800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71437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437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5247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0581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0581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4391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9725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9725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3535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98869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8869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02679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8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08013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08013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9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11823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10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17157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P6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17157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11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20967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12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2630150" y="6019800"/>
            <a:ext cx="7620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charset="0"/>
                <a:cs typeface="宋体" charset="0"/>
              </a:rPr>
              <a:t>P7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26301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3011150" y="6705600"/>
            <a:ext cx="381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14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1437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12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5247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0581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4391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14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9725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93535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98869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02679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108013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6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11823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17157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8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20967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9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26301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10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3011150" y="7239000"/>
            <a:ext cx="381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10800" rIns="90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11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57950" y="7162800"/>
            <a:ext cx="7086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" name="TextBox 123"/>
          <p:cNvSpPr txBox="1"/>
          <p:nvPr/>
        </p:nvSpPr>
        <p:spPr>
          <a:xfrm>
            <a:off x="6229350" y="6705600"/>
            <a:ext cx="101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primary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229350" y="7239000"/>
            <a:ext cx="91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replica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10800" rIns="90000" bIns="10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10800" rIns="90000" bIns="10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1941</TotalTime>
  <Words>485</Words>
  <Application>Microsoft Macintosh PowerPoint</Application>
  <PresentationFormat>Custom</PresentationFormat>
  <Paragraphs>150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宋体</vt:lpstr>
      <vt:lpstr>Garamond</vt:lpstr>
      <vt:lpstr>Wingdings</vt:lpstr>
      <vt:lpstr>ＭＳ Ｐゴシック</vt:lpstr>
      <vt:lpstr>Times New Roman</vt:lpstr>
      <vt:lpstr>Edge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 Member</dc:creator>
  <cp:lastModifiedBy>t t</cp:lastModifiedBy>
  <cp:revision>261</cp:revision>
  <dcterms:created xsi:type="dcterms:W3CDTF">2011-06-16T16:19:44Z</dcterms:created>
  <dcterms:modified xsi:type="dcterms:W3CDTF">2012-06-04T01:29:19Z</dcterms:modified>
</cp:coreProperties>
</file>